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8"/>
  </p:notesMasterIdLst>
  <p:sldIdLst>
    <p:sldId id="274" r:id="rId2"/>
    <p:sldId id="278" r:id="rId3"/>
    <p:sldId id="279" r:id="rId4"/>
    <p:sldId id="292" r:id="rId5"/>
    <p:sldId id="293" r:id="rId6"/>
    <p:sldId id="280" r:id="rId7"/>
    <p:sldId id="282" r:id="rId8"/>
    <p:sldId id="283" r:id="rId9"/>
    <p:sldId id="284" r:id="rId10"/>
    <p:sldId id="285" r:id="rId11"/>
    <p:sldId id="286" r:id="rId12"/>
    <p:sldId id="294" r:id="rId13"/>
    <p:sldId id="291" r:id="rId14"/>
    <p:sldId id="287" r:id="rId15"/>
    <p:sldId id="288" r:id="rId16"/>
    <p:sldId id="2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52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6562" userDrawn="1">
          <p15:clr>
            <a:srgbClr val="A4A3A4"/>
          </p15:clr>
        </p15:guide>
        <p15:guide id="7" pos="5881" userDrawn="1">
          <p15:clr>
            <a:srgbClr val="A4A3A4"/>
          </p15:clr>
        </p15:guide>
        <p15:guide id="8" pos="1118" userDrawn="1">
          <p15:clr>
            <a:srgbClr val="A4A3A4"/>
          </p15:clr>
        </p15:guide>
        <p15:guide id="9" pos="1799" userDrawn="1">
          <p15:clr>
            <a:srgbClr val="A4A3A4"/>
          </p15:clr>
        </p15:guide>
        <p15:guide id="10" pos="2479" userDrawn="1">
          <p15:clr>
            <a:srgbClr val="A4A3A4"/>
          </p15:clr>
        </p15:guide>
        <p15:guide id="11" pos="3160" userDrawn="1">
          <p15:clr>
            <a:srgbClr val="A4A3A4"/>
          </p15:clr>
        </p15:guide>
        <p15:guide id="12" pos="483" userDrawn="1">
          <p15:clr>
            <a:srgbClr val="A4A3A4"/>
          </p15:clr>
        </p15:guide>
        <p15:guide id="13" orient="horz" pos="1480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3385" userDrawn="1">
          <p15:clr>
            <a:srgbClr val="A4A3A4"/>
          </p15:clr>
        </p15:guide>
        <p15:guide id="16" orient="horz" pos="4201" userDrawn="1">
          <p15:clr>
            <a:srgbClr val="A4A3A4"/>
          </p15:clr>
        </p15:guide>
        <p15:guide id="17" orient="horz" pos="119" userDrawn="1">
          <p15:clr>
            <a:srgbClr val="A4A3A4"/>
          </p15:clr>
        </p15:guide>
        <p15:guide id="18" orient="horz" pos="2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AFA"/>
    <a:srgbClr val="E5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42"/>
    <p:restoredTop sz="91422"/>
  </p:normalViewPr>
  <p:slideViewPr>
    <p:cSldViewPr snapToObjects="1" showGuides="1">
      <p:cViewPr varScale="1">
        <p:scale>
          <a:sx n="95" d="100"/>
          <a:sy n="95" d="100"/>
        </p:scale>
        <p:origin x="192" y="352"/>
      </p:cViewPr>
      <p:guideLst>
        <p:guide orient="horz" pos="2160"/>
        <p:guide pos="4520"/>
        <p:guide pos="3840"/>
        <p:guide pos="7242"/>
        <p:guide pos="6562"/>
        <p:guide pos="5881"/>
        <p:guide pos="1118"/>
        <p:guide pos="1799"/>
        <p:guide pos="2479"/>
        <p:guide pos="3160"/>
        <p:guide pos="483"/>
        <p:guide orient="horz" pos="1480"/>
        <p:guide orient="horz" pos="799"/>
        <p:guide orient="horz" pos="3385"/>
        <p:guide orient="horz" pos="4201"/>
        <p:guide orient="horz" pos="119"/>
        <p:guide orient="horz" pos="28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BCE75-D182-6246-AD8C-37A06CD3D7F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020CF-F466-034F-9A37-226D28D71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7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0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3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0398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66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8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47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3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37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8368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1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6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2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0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8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D16EF1B-D1F7-3E4F-A79E-09DA4B581BF6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6964683-9530-D541-AE55-BB188097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G"/><Relationship Id="rId3" Type="http://schemas.openxmlformats.org/officeDocument/2006/relationships/image" Target="../media/image5.tiff"/><Relationship Id="rId7" Type="http://schemas.openxmlformats.org/officeDocument/2006/relationships/image" Target="../media/image9.jpe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4.svg"/><Relationship Id="rId3" Type="http://schemas.openxmlformats.org/officeDocument/2006/relationships/image" Target="../media/image5.tiff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JP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JP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>
                <a:latin typeface="Futura Medium" panose="020B0602020204020303" pitchFamily="34" charset="-79"/>
                <a:cs typeface="Futura Medium" panose="020B0602020204020303" pitchFamily="34" charset="-79"/>
              </a:rPr>
              <a:t>(~9 </a:t>
            </a: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2BF2A7-C655-AA47-9A28-2DBFDBB2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322" y="5621097"/>
            <a:ext cx="1166333" cy="1102716"/>
          </a:xfrm>
          <a:prstGeom prst="rect">
            <a:avLst/>
          </a:prstGeom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E25AEC17-D3B5-1C49-91B3-C4FB7EEB2329}"/>
              </a:ext>
            </a:extLst>
          </p:cNvPr>
          <p:cNvSpPr/>
          <p:nvPr/>
        </p:nvSpPr>
        <p:spPr>
          <a:xfrm flipV="1">
            <a:off x="4471740" y="4157466"/>
            <a:ext cx="12016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08C4AFF0-3E8F-1942-828D-6D50B935C9B9}"/>
              </a:ext>
            </a:extLst>
          </p:cNvPr>
          <p:cNvSpPr/>
          <p:nvPr/>
        </p:nvSpPr>
        <p:spPr>
          <a:xfrm flipV="1">
            <a:off x="10148338" y="2189633"/>
            <a:ext cx="12016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pic>
        <p:nvPicPr>
          <p:cNvPr id="1032" name="!!image" descr="Graduation Hat Png Icon , Png Download - Graduation Cap Icon Png,  Transparent Png - vhv">
            <a:extLst>
              <a:ext uri="{FF2B5EF4-FFF2-40B4-BE49-F238E27FC236}">
                <a16:creationId xmlns:a16="http://schemas.microsoft.com/office/drawing/2014/main" id="{196532A0-349E-C942-BFCE-DDAC6616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039" y="3880788"/>
            <a:ext cx="731431" cy="38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 dirty="0"/>
          </a:p>
        </p:txBody>
      </p:sp>
      <p:pic>
        <p:nvPicPr>
          <p:cNvPr id="140" name="B871FFC4-A0C1-4964-BBDB-73DE9D56017C_1_105_c.jpeg" descr="B871FFC4-A0C1-4964-BBDB-73DE9D56017C_1_105_c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903" y="2925798"/>
            <a:ext cx="1209146" cy="1741317"/>
          </a:xfrm>
          <a:prstGeom prst="ellipse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E43A686E-30A5-FC42-8F6F-D1ADE5E2AF50}"/>
              </a:ext>
            </a:extLst>
          </p:cNvPr>
          <p:cNvSpPr/>
          <p:nvPr/>
        </p:nvSpPr>
        <p:spPr>
          <a:xfrm>
            <a:off x="7098367" y="1991462"/>
            <a:ext cx="23233" cy="846609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3C05F885-CFD8-2244-B49F-373E9ABBFFD6}"/>
              </a:ext>
            </a:extLst>
          </p:cNvPr>
          <p:cNvSpPr/>
          <p:nvPr/>
        </p:nvSpPr>
        <p:spPr>
          <a:xfrm>
            <a:off x="5434018" y="2665253"/>
            <a:ext cx="1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pic>
        <p:nvPicPr>
          <p:cNvPr id="8" name="!!image">
            <a:extLst>
              <a:ext uri="{FF2B5EF4-FFF2-40B4-BE49-F238E27FC236}">
                <a16:creationId xmlns:a16="http://schemas.microsoft.com/office/drawing/2014/main" id="{858A2D0E-0A12-5E4D-ADA6-E0BFDD9E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248" y="3449858"/>
            <a:ext cx="577418" cy="545634"/>
          </a:xfrm>
          <a:prstGeom prst="rect">
            <a:avLst/>
          </a:prstGeom>
        </p:spPr>
      </p:pic>
      <p:sp>
        <p:nvSpPr>
          <p:cNvPr id="139" name="Line"/>
          <p:cNvSpPr/>
          <p:nvPr/>
        </p:nvSpPr>
        <p:spPr>
          <a:xfrm>
            <a:off x="3254842" y="3520993"/>
            <a:ext cx="1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3AEF3C52-B206-B447-B795-4996BC236FD4}"/>
              </a:ext>
            </a:extLst>
          </p:cNvPr>
          <p:cNvSpPr/>
          <p:nvPr/>
        </p:nvSpPr>
        <p:spPr>
          <a:xfrm flipV="1">
            <a:off x="6407684" y="3434188"/>
            <a:ext cx="12016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pic>
        <p:nvPicPr>
          <p:cNvPr id="1034" name="!!image" descr="IITB">
            <a:extLst>
              <a:ext uri="{FF2B5EF4-FFF2-40B4-BE49-F238E27FC236}">
                <a16:creationId xmlns:a16="http://schemas.microsoft.com/office/drawing/2014/main" id="{4D84D641-02D3-6E4F-9E54-65E097B3D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706" y="2797389"/>
            <a:ext cx="800608" cy="5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2EE6C3A-4B4B-9146-BD9C-B79D65882EBA}"/>
              </a:ext>
            </a:extLst>
          </p:cNvPr>
          <p:cNvSpPr/>
          <p:nvPr/>
        </p:nvSpPr>
        <p:spPr>
          <a:xfrm flipV="1">
            <a:off x="8303625" y="2790042"/>
            <a:ext cx="12016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 dirty="0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98E0E394-50DE-314A-B967-95B497083F1F}"/>
              </a:ext>
            </a:extLst>
          </p:cNvPr>
          <p:cNvSpPr/>
          <p:nvPr/>
        </p:nvSpPr>
        <p:spPr>
          <a:xfrm>
            <a:off x="10867846" y="1074843"/>
            <a:ext cx="23233" cy="846609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pic>
        <p:nvPicPr>
          <p:cNvPr id="40" name="Picture 2" descr="WMO – World Meteorological Organization Logo [EPS-PDF] | World  organizations, World meteorological day, Organization">
            <a:extLst>
              <a:ext uri="{FF2B5EF4-FFF2-40B4-BE49-F238E27FC236}">
                <a16:creationId xmlns:a16="http://schemas.microsoft.com/office/drawing/2014/main" id="{CD567EE2-D3C6-7546-BF7E-A9359828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75" y="2497754"/>
            <a:ext cx="541480" cy="4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F16540A-0D0E-6D4A-AC36-96F1A9E06EFD}"/>
              </a:ext>
            </a:extLst>
          </p:cNvPr>
          <p:cNvSpPr txBox="1"/>
          <p:nvPr/>
        </p:nvSpPr>
        <p:spPr>
          <a:xfrm>
            <a:off x="10018713" y="134187"/>
            <a:ext cx="1698266" cy="884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IIOE-2 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ECSN</a:t>
            </a:r>
          </a:p>
          <a:p>
            <a:pPr algn="ctr" defTabSz="410751" hangingPunct="0"/>
            <a:r>
              <a:rPr lang="en-US" sz="1600" dirty="0"/>
              <a:t>Secretary</a:t>
            </a:r>
          </a:p>
          <a:p>
            <a:pPr algn="ctr" defTabSz="410751" hangingPunct="0"/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2022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81E547-354C-EE40-900B-B23ECA2EE8C0}"/>
              </a:ext>
            </a:extLst>
          </p:cNvPr>
          <p:cNvSpPr txBox="1"/>
          <p:nvPr/>
        </p:nvSpPr>
        <p:spPr>
          <a:xfrm>
            <a:off x="9307343" y="4656479"/>
            <a:ext cx="1698266" cy="884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 err="1"/>
              <a:t>Kedarkanta</a:t>
            </a:r>
            <a:r>
              <a:rPr lang="en-US" sz="1600" dirty="0"/>
              <a:t> #12500 ft</a:t>
            </a:r>
          </a:p>
          <a:p>
            <a:pPr algn="ctr" defTabSz="410751" hangingPunct="0"/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2021</a:t>
            </a:r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8B0D0D64-CDEF-CA4A-A92E-A70810977C92}"/>
              </a:ext>
            </a:extLst>
          </p:cNvPr>
          <p:cNvSpPr/>
          <p:nvPr/>
        </p:nvSpPr>
        <p:spPr>
          <a:xfrm flipH="1">
            <a:off x="9218312" y="1621438"/>
            <a:ext cx="19190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7BD25A-5D6C-574C-B460-464F3F4CE9DA}"/>
              </a:ext>
            </a:extLst>
          </p:cNvPr>
          <p:cNvSpPr txBox="1"/>
          <p:nvPr/>
        </p:nvSpPr>
        <p:spPr>
          <a:xfrm>
            <a:off x="8436987" y="786108"/>
            <a:ext cx="1615688" cy="884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ECSN core-committee</a:t>
            </a:r>
          </a:p>
          <a:p>
            <a:pPr algn="ctr" defTabSz="410751" hangingPunct="0"/>
            <a:r>
              <a:rPr lang="en-US" sz="1600" dirty="0"/>
              <a:t>2020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" name="Picture 2" descr="International Indian Ocean Expedition-2 - Home | Facebook">
            <a:extLst>
              <a:ext uri="{FF2B5EF4-FFF2-40B4-BE49-F238E27FC236}">
                <a16:creationId xmlns:a16="http://schemas.microsoft.com/office/drawing/2014/main" id="{F0C2538F-00F1-BD4D-BAE2-0C3EDA8CE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717" y="2194849"/>
            <a:ext cx="649326" cy="57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E9041FF-2ED7-2644-9DE8-CC3D75A96CB0}"/>
              </a:ext>
            </a:extLst>
          </p:cNvPr>
          <p:cNvSpPr txBox="1"/>
          <p:nvPr/>
        </p:nvSpPr>
        <p:spPr>
          <a:xfrm>
            <a:off x="7378590" y="3657885"/>
            <a:ext cx="1839453" cy="1421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Adjunct </a:t>
            </a:r>
            <a:r>
              <a:rPr lang="en-US" sz="1600" dirty="0" err="1"/>
              <a:t>Faculty,Regional</a:t>
            </a:r>
            <a:r>
              <a:rPr lang="en-US" sz="1600" dirty="0"/>
              <a:t> Centre WMO, India</a:t>
            </a:r>
          </a:p>
          <a:p>
            <a:pPr algn="ctr" defTabSz="410751" hangingPunct="0"/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2019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FF75B4-1E3D-CD40-BAC5-3D460B53E232}"/>
              </a:ext>
            </a:extLst>
          </p:cNvPr>
          <p:cNvSpPr txBox="1"/>
          <p:nvPr/>
        </p:nvSpPr>
        <p:spPr>
          <a:xfrm>
            <a:off x="6499152" y="1365579"/>
            <a:ext cx="1091655" cy="61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PhD 2018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3D07C4-AB99-2C44-968D-BB1CFB8A8777}"/>
              </a:ext>
            </a:extLst>
          </p:cNvPr>
          <p:cNvSpPr txBox="1"/>
          <p:nvPr/>
        </p:nvSpPr>
        <p:spPr>
          <a:xfrm>
            <a:off x="5787899" y="4318798"/>
            <a:ext cx="1142259" cy="61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Scientist</a:t>
            </a:r>
          </a:p>
          <a:p>
            <a:pPr algn="ctr" defTabSz="410751" hangingPunct="0"/>
            <a:r>
              <a:rPr lang="en-US" sz="1600" dirty="0"/>
              <a:t>2015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79A700-54E7-F640-89DD-94EF1F608F29}"/>
              </a:ext>
            </a:extLst>
          </p:cNvPr>
          <p:cNvSpPr txBox="1"/>
          <p:nvPr/>
        </p:nvSpPr>
        <p:spPr>
          <a:xfrm>
            <a:off x="4510774" y="1999417"/>
            <a:ext cx="1745485" cy="61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Trainee Scientist 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2013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297ED9-0A1B-DB4F-9698-E24683FB23A9}"/>
              </a:ext>
            </a:extLst>
          </p:cNvPr>
          <p:cNvSpPr txBox="1"/>
          <p:nvPr/>
        </p:nvSpPr>
        <p:spPr>
          <a:xfrm>
            <a:off x="3720097" y="4973841"/>
            <a:ext cx="1398272" cy="61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B.Tech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(CE)</a:t>
            </a:r>
            <a:endParaRPr lang="en-US" sz="1600" dirty="0"/>
          </a:p>
          <a:p>
            <a:pPr algn="ctr" defTabSz="410751" hangingPunct="0"/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2013</a:t>
            </a:r>
          </a:p>
        </p:txBody>
      </p:sp>
      <p:pic>
        <p:nvPicPr>
          <p:cNvPr id="7" name="Graphic 6" descr="School girl">
            <a:extLst>
              <a:ext uri="{FF2B5EF4-FFF2-40B4-BE49-F238E27FC236}">
                <a16:creationId xmlns:a16="http://schemas.microsoft.com/office/drawing/2014/main" id="{CFF32396-20EF-C84D-8B38-86FBFEBE56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88769" y="4035513"/>
            <a:ext cx="564101" cy="564101"/>
          </a:xfrm>
          <a:prstGeom prst="rect">
            <a:avLst/>
          </a:prstGeom>
        </p:spPr>
      </p:pic>
      <p:pic>
        <p:nvPicPr>
          <p:cNvPr id="10" name="Graphic 9" descr="Hike">
            <a:extLst>
              <a:ext uri="{FF2B5EF4-FFF2-40B4-BE49-F238E27FC236}">
                <a16:creationId xmlns:a16="http://schemas.microsoft.com/office/drawing/2014/main" id="{9FED6DA0-7D1C-9446-8302-4600D4A59A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94120" y="1818419"/>
            <a:ext cx="524711" cy="524711"/>
          </a:xfrm>
          <a:prstGeom prst="rect">
            <a:avLst/>
          </a:prstGeom>
        </p:spPr>
      </p:pic>
      <p:pic>
        <p:nvPicPr>
          <p:cNvPr id="37" name="!!image">
            <a:extLst>
              <a:ext uri="{FF2B5EF4-FFF2-40B4-BE49-F238E27FC236}">
                <a16:creationId xmlns:a16="http://schemas.microsoft.com/office/drawing/2014/main" id="{5BE36E82-8F2E-BF48-BEB6-48F9C3E2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331" y="3105037"/>
            <a:ext cx="567545" cy="545634"/>
          </a:xfrm>
          <a:prstGeom prst="rect">
            <a:avLst/>
          </a:prstGeom>
        </p:spPr>
      </p:pic>
      <p:pic>
        <p:nvPicPr>
          <p:cNvPr id="39" name="Picture 2" descr="International Indian Ocean Expedition-2 - Home | Facebook">
            <a:extLst>
              <a:ext uri="{FF2B5EF4-FFF2-40B4-BE49-F238E27FC236}">
                <a16:creationId xmlns:a16="http://schemas.microsoft.com/office/drawing/2014/main" id="{BEA7F1B2-E665-CD48-A718-D7B3B95A3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395" y="1634366"/>
            <a:ext cx="649326" cy="57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06E53A-B644-7848-94BA-3560B853DAD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594" r="44853"/>
          <a:stretch/>
        </p:blipFill>
        <p:spPr>
          <a:xfrm rot="5400000">
            <a:off x="2772520" y="2376551"/>
            <a:ext cx="960012" cy="12689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932444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D2EE6C3A-4B4B-9146-BD9C-B79D65882EBA}"/>
              </a:ext>
            </a:extLst>
          </p:cNvPr>
          <p:cNvSpPr/>
          <p:nvPr/>
        </p:nvSpPr>
        <p:spPr>
          <a:xfrm flipV="1">
            <a:off x="8303625" y="2790042"/>
            <a:ext cx="12016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 dirty="0"/>
          </a:p>
        </p:txBody>
      </p:sp>
      <p:pic>
        <p:nvPicPr>
          <p:cNvPr id="40" name="Picture 2" descr="WMO – World Meteorological Organization Logo [EPS-PDF] | World  organizations, World meteorological day, Organization">
            <a:extLst>
              <a:ext uri="{FF2B5EF4-FFF2-40B4-BE49-F238E27FC236}">
                <a16:creationId xmlns:a16="http://schemas.microsoft.com/office/drawing/2014/main" id="{CD567EE2-D3C6-7546-BF7E-A9359828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75" y="2497754"/>
            <a:ext cx="541480" cy="4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E9041FF-2ED7-2644-9DE8-CC3D75A96CB0}"/>
              </a:ext>
            </a:extLst>
          </p:cNvPr>
          <p:cNvSpPr txBox="1"/>
          <p:nvPr/>
        </p:nvSpPr>
        <p:spPr>
          <a:xfrm>
            <a:off x="7378590" y="3657885"/>
            <a:ext cx="1839453" cy="1421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Adjunct </a:t>
            </a:r>
            <a:r>
              <a:rPr lang="en-US" sz="1600" dirty="0" err="1"/>
              <a:t>Faculty,Regional</a:t>
            </a:r>
            <a:r>
              <a:rPr lang="en-US" sz="1600" dirty="0"/>
              <a:t> Centre WMO, India</a:t>
            </a:r>
          </a:p>
          <a:p>
            <a:pPr algn="ctr" defTabSz="410751" hangingPunct="0"/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27431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8B0D0D64-CDEF-CA4A-A92E-A70810977C92}"/>
              </a:ext>
            </a:extLst>
          </p:cNvPr>
          <p:cNvSpPr/>
          <p:nvPr/>
        </p:nvSpPr>
        <p:spPr>
          <a:xfrm flipH="1">
            <a:off x="9218312" y="1621438"/>
            <a:ext cx="19190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7BD25A-5D6C-574C-B460-464F3F4CE9DA}"/>
              </a:ext>
            </a:extLst>
          </p:cNvPr>
          <p:cNvSpPr txBox="1"/>
          <p:nvPr/>
        </p:nvSpPr>
        <p:spPr>
          <a:xfrm>
            <a:off x="8436987" y="786108"/>
            <a:ext cx="1615688" cy="884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ECSN core-committee</a:t>
            </a:r>
          </a:p>
          <a:p>
            <a:pPr algn="ctr" defTabSz="410751" hangingPunct="0"/>
            <a:r>
              <a:rPr lang="en-US" sz="1600" dirty="0"/>
              <a:t>2020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" name="Picture 2" descr="International Indian Ocean Expedition-2 - Home | Facebook">
            <a:extLst>
              <a:ext uri="{FF2B5EF4-FFF2-40B4-BE49-F238E27FC236}">
                <a16:creationId xmlns:a16="http://schemas.microsoft.com/office/drawing/2014/main" id="{F0C2538F-00F1-BD4D-BAE2-0C3EDA8CE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717" y="2194849"/>
            <a:ext cx="649326" cy="57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08C4AFF0-3E8F-1942-828D-6D50B935C9B9}"/>
              </a:ext>
            </a:extLst>
          </p:cNvPr>
          <p:cNvSpPr/>
          <p:nvPr/>
        </p:nvSpPr>
        <p:spPr>
          <a:xfrm flipV="1">
            <a:off x="10148338" y="2189633"/>
            <a:ext cx="12016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81E547-354C-EE40-900B-B23ECA2EE8C0}"/>
              </a:ext>
            </a:extLst>
          </p:cNvPr>
          <p:cNvSpPr txBox="1"/>
          <p:nvPr/>
        </p:nvSpPr>
        <p:spPr>
          <a:xfrm>
            <a:off x="9348817" y="4239960"/>
            <a:ext cx="1698266" cy="884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 err="1"/>
              <a:t>Kedarkanta</a:t>
            </a:r>
            <a:r>
              <a:rPr lang="en-US" sz="1600" dirty="0"/>
              <a:t> #12500 ft</a:t>
            </a:r>
          </a:p>
          <a:p>
            <a:pPr algn="ctr" defTabSz="410751" hangingPunct="0"/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2021</a:t>
            </a:r>
          </a:p>
        </p:txBody>
      </p:sp>
      <p:pic>
        <p:nvPicPr>
          <p:cNvPr id="31" name="B871FFC4-A0C1-4964-BBDB-73DE9D56017C_1_105_c.jpeg" descr="B871FFC4-A0C1-4964-BBDB-73DE9D56017C_1_105_c.jpeg">
            <a:extLst>
              <a:ext uri="{FF2B5EF4-FFF2-40B4-BE49-F238E27FC236}">
                <a16:creationId xmlns:a16="http://schemas.microsoft.com/office/drawing/2014/main" id="{AA8C3F16-F655-EF4D-BC69-77D84CC8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889" y="2991477"/>
            <a:ext cx="866929" cy="1248483"/>
          </a:xfrm>
          <a:prstGeom prst="ellipse">
            <a:avLst/>
          </a:prstGeom>
          <a:ln w="12700">
            <a:miter lim="400000"/>
          </a:ln>
        </p:spPr>
      </p:pic>
      <p:pic>
        <p:nvPicPr>
          <p:cNvPr id="9" name="Graphic 8" descr="Hike">
            <a:extLst>
              <a:ext uri="{FF2B5EF4-FFF2-40B4-BE49-F238E27FC236}">
                <a16:creationId xmlns:a16="http://schemas.microsoft.com/office/drawing/2014/main" id="{36F7DB34-CD12-844B-9886-6E51B6A6D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4120" y="1818419"/>
            <a:ext cx="524711" cy="5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9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EB728-5CD9-DF4A-B059-612AAAFC6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7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08C4AFF0-3E8F-1942-828D-6D50B935C9B9}"/>
              </a:ext>
            </a:extLst>
          </p:cNvPr>
          <p:cNvSpPr/>
          <p:nvPr/>
        </p:nvSpPr>
        <p:spPr>
          <a:xfrm flipV="1">
            <a:off x="10148338" y="2189633"/>
            <a:ext cx="12016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81E547-354C-EE40-900B-B23ECA2EE8C0}"/>
              </a:ext>
            </a:extLst>
          </p:cNvPr>
          <p:cNvSpPr txBox="1"/>
          <p:nvPr/>
        </p:nvSpPr>
        <p:spPr>
          <a:xfrm>
            <a:off x="9323274" y="4662813"/>
            <a:ext cx="1698266" cy="884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 err="1"/>
              <a:t>Kedarkanta</a:t>
            </a:r>
            <a:r>
              <a:rPr lang="en-US" sz="1600" dirty="0"/>
              <a:t> #12500 ft</a:t>
            </a:r>
          </a:p>
          <a:p>
            <a:pPr algn="ctr" defTabSz="410751" hangingPunct="0"/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2021</a:t>
            </a:r>
          </a:p>
        </p:txBody>
      </p:sp>
      <p:pic>
        <p:nvPicPr>
          <p:cNvPr id="31" name="B871FFC4-A0C1-4964-BBDB-73DE9D56017C_1_105_c.jpeg" descr="B871FFC4-A0C1-4964-BBDB-73DE9D56017C_1_105_c.jpeg">
            <a:extLst>
              <a:ext uri="{FF2B5EF4-FFF2-40B4-BE49-F238E27FC236}">
                <a16:creationId xmlns:a16="http://schemas.microsoft.com/office/drawing/2014/main" id="{AA8C3F16-F655-EF4D-BC69-77D84CC8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03" y="2925798"/>
            <a:ext cx="1209146" cy="1741317"/>
          </a:xfrm>
          <a:prstGeom prst="ellipse">
            <a:avLst/>
          </a:prstGeom>
          <a:ln w="12700">
            <a:miter lim="400000"/>
          </a:ln>
        </p:spPr>
      </p:pic>
      <p:pic>
        <p:nvPicPr>
          <p:cNvPr id="9" name="Graphic 8" descr="Hike">
            <a:extLst>
              <a:ext uri="{FF2B5EF4-FFF2-40B4-BE49-F238E27FC236}">
                <a16:creationId xmlns:a16="http://schemas.microsoft.com/office/drawing/2014/main" id="{36F7DB34-CD12-844B-9886-6E51B6A6D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4120" y="1818419"/>
            <a:ext cx="524711" cy="5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8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98E0E394-50DE-314A-B967-95B497083F1F}"/>
              </a:ext>
            </a:extLst>
          </p:cNvPr>
          <p:cNvSpPr/>
          <p:nvPr/>
        </p:nvSpPr>
        <p:spPr>
          <a:xfrm>
            <a:off x="10867846" y="1074843"/>
            <a:ext cx="23233" cy="846609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16540A-0D0E-6D4A-AC36-96F1A9E06EFD}"/>
              </a:ext>
            </a:extLst>
          </p:cNvPr>
          <p:cNvSpPr txBox="1"/>
          <p:nvPr/>
        </p:nvSpPr>
        <p:spPr>
          <a:xfrm>
            <a:off x="10018713" y="134187"/>
            <a:ext cx="1698266" cy="884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IIOE-2 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ECSN</a:t>
            </a:r>
          </a:p>
          <a:p>
            <a:pPr algn="ctr" defTabSz="410751" hangingPunct="0"/>
            <a:r>
              <a:rPr lang="en-US" sz="1600" dirty="0"/>
              <a:t>Secretary</a:t>
            </a:r>
          </a:p>
          <a:p>
            <a:pPr algn="ctr" defTabSz="410751" hangingPunct="0"/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2022</a:t>
            </a:r>
          </a:p>
        </p:txBody>
      </p:sp>
      <p:pic>
        <p:nvPicPr>
          <p:cNvPr id="7" name="Picture 2" descr="International Indian Ocean Expedition-2 - Home | Facebook">
            <a:extLst>
              <a:ext uri="{FF2B5EF4-FFF2-40B4-BE49-F238E27FC236}">
                <a16:creationId xmlns:a16="http://schemas.microsoft.com/office/drawing/2014/main" id="{7034BB5C-A40D-C844-BF1C-F1660FAC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799" y="1690738"/>
            <a:ext cx="649326" cy="57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6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93F8D25-7A18-079C-EB6A-6B0B9D2B10EC}"/>
              </a:ext>
            </a:extLst>
          </p:cNvPr>
          <p:cNvGrpSpPr/>
          <p:nvPr/>
        </p:nvGrpSpPr>
        <p:grpSpPr>
          <a:xfrm>
            <a:off x="475021" y="134187"/>
            <a:ext cx="11241958" cy="6589626"/>
            <a:chOff x="475021" y="134187"/>
            <a:chExt cx="11241958" cy="65896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48EC41-05C6-CA47-BF6E-D411F320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75" y="3759426"/>
              <a:ext cx="1744199" cy="174419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B2D99-E502-AF48-B36C-AF0989D14F95}"/>
                </a:ext>
              </a:extLst>
            </p:cNvPr>
            <p:cNvSpPr txBox="1"/>
            <p:nvPr/>
          </p:nvSpPr>
          <p:spPr>
            <a:xfrm>
              <a:off x="475021" y="5589588"/>
              <a:ext cx="2685106" cy="81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tabLst>
                  <a:tab pos="337084" algn="l"/>
                </a:tabLst>
              </a:pPr>
              <a:r>
                <a:rPr lang="en-US" sz="1600" dirty="0">
                  <a:latin typeface="Futura Medium" panose="020B0602020204020303" pitchFamily="34" charset="-79"/>
                  <a:cs typeface="Futura Medium" panose="020B0602020204020303" pitchFamily="34" charset="-79"/>
                  <a:sym typeface="Helvetica Neue"/>
                </a:rPr>
                <a:t>Aditi Modi</a:t>
              </a:r>
            </a:p>
            <a:p>
              <a:pPr algn="ctr" defTabSz="410751" hangingPunct="0">
                <a:tabLst>
                  <a:tab pos="337084" algn="l"/>
                </a:tabLst>
              </a:pPr>
              <a:r>
                <a:rPr lang="en-US" sz="16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(~8 years and counting</a:t>
              </a:r>
            </a:p>
            <a:p>
              <a:pPr algn="ctr" defTabSz="410751" hangingPunct="0">
                <a:tabLst>
                  <a:tab pos="337084" algn="l"/>
                </a:tabLst>
              </a:pPr>
              <a:r>
                <a:rPr lang="en-US" sz="16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 @Climate Scientist)</a:t>
              </a:r>
              <a:endPara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2BF2A7-C655-AA47-9A28-2DBFDBB2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1322" y="5621097"/>
              <a:ext cx="1166333" cy="1102716"/>
            </a:xfrm>
            <a:prstGeom prst="rect">
              <a:avLst/>
            </a:prstGeom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E25AEC17-D3B5-1C49-91B3-C4FB7EEB2329}"/>
                </a:ext>
              </a:extLst>
            </p:cNvPr>
            <p:cNvSpPr/>
            <p:nvPr/>
          </p:nvSpPr>
          <p:spPr>
            <a:xfrm flipV="1">
              <a:off x="4471740" y="4157466"/>
              <a:ext cx="12016" cy="847570"/>
            </a:xfrm>
            <a:prstGeom prst="line">
              <a:avLst/>
            </a:prstGeom>
            <a:ln w="19050">
              <a:solidFill>
                <a:schemeClr val="accent1"/>
              </a:solidFill>
              <a:miter lim="400000"/>
              <a:tailEnd type="oval"/>
            </a:ln>
          </p:spPr>
          <p:txBody>
            <a:bodyPr lIns="35719" tIns="35719" rIns="35719" bIns="35719" anchor="ctr"/>
            <a:lstStyle/>
            <a:p>
              <a:endParaRPr sz="1600"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08C4AFF0-3E8F-1942-828D-6D50B935C9B9}"/>
                </a:ext>
              </a:extLst>
            </p:cNvPr>
            <p:cNvSpPr/>
            <p:nvPr/>
          </p:nvSpPr>
          <p:spPr>
            <a:xfrm flipV="1">
              <a:off x="10148338" y="2189633"/>
              <a:ext cx="12016" cy="847570"/>
            </a:xfrm>
            <a:prstGeom prst="line">
              <a:avLst/>
            </a:prstGeom>
            <a:ln w="19050">
              <a:solidFill>
                <a:schemeClr val="accent1"/>
              </a:solidFill>
              <a:miter lim="400000"/>
              <a:tailEnd type="oval"/>
            </a:ln>
          </p:spPr>
          <p:txBody>
            <a:bodyPr lIns="35719" tIns="35719" rIns="35719" bIns="35719" anchor="ctr"/>
            <a:lstStyle/>
            <a:p>
              <a:endParaRPr sz="1600"/>
            </a:p>
          </p:txBody>
        </p:sp>
        <p:pic>
          <p:nvPicPr>
            <p:cNvPr id="1032" name="!!image" descr="Graduation Hat Png Icon , Png Download - Graduation Cap Icon Png,  Transparent Png - vhv">
              <a:extLst>
                <a:ext uri="{FF2B5EF4-FFF2-40B4-BE49-F238E27FC236}">
                  <a16:creationId xmlns:a16="http://schemas.microsoft.com/office/drawing/2014/main" id="{196532A0-349E-C942-BFCE-DDAC6616D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8039" y="3880788"/>
              <a:ext cx="731431" cy="38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Line"/>
            <p:cNvSpPr/>
            <p:nvPr/>
          </p:nvSpPr>
          <p:spPr>
            <a:xfrm flipV="1">
              <a:off x="2773032" y="1921451"/>
              <a:ext cx="8118047" cy="2621298"/>
            </a:xfrm>
            <a:prstGeom prst="line">
              <a:avLst/>
            </a:prstGeom>
            <a:ln w="31750" cap="rnd">
              <a:solidFill>
                <a:schemeClr val="accent1"/>
              </a:solidFill>
              <a:prstDash val="sysDot"/>
              <a:miter lim="400000"/>
            </a:ln>
          </p:spPr>
          <p:txBody>
            <a:bodyPr lIns="35719" tIns="35719" rIns="35719" bIns="35719" anchor="ctr"/>
            <a:lstStyle/>
            <a:p>
              <a:endParaRPr sz="1600" dirty="0"/>
            </a:p>
          </p:txBody>
        </p:sp>
        <p:pic>
          <p:nvPicPr>
            <p:cNvPr id="140" name="B871FFC4-A0C1-4964-BBDB-73DE9D56017C_1_105_c.jpeg" descr="B871FFC4-A0C1-4964-BBDB-73DE9D56017C_1_105_c.jpe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1903" y="2925798"/>
              <a:ext cx="1209146" cy="1741317"/>
            </a:xfrm>
            <a:prstGeom prst="ellipse">
              <a:avLst/>
            </a:prstGeom>
            <a:ln w="12700">
              <a:miter lim="400000"/>
            </a:ln>
          </p:spPr>
        </p:pic>
        <p:sp>
          <p:nvSpPr>
            <p:cNvPr id="14" name="Line">
              <a:extLst>
                <a:ext uri="{FF2B5EF4-FFF2-40B4-BE49-F238E27FC236}">
                  <a16:creationId xmlns:a16="http://schemas.microsoft.com/office/drawing/2014/main" id="{E43A686E-30A5-FC42-8F6F-D1ADE5E2AF50}"/>
                </a:ext>
              </a:extLst>
            </p:cNvPr>
            <p:cNvSpPr/>
            <p:nvPr/>
          </p:nvSpPr>
          <p:spPr>
            <a:xfrm>
              <a:off x="7098367" y="1991462"/>
              <a:ext cx="23233" cy="846609"/>
            </a:xfrm>
            <a:prstGeom prst="line">
              <a:avLst/>
            </a:prstGeom>
            <a:ln w="19050">
              <a:solidFill>
                <a:schemeClr val="accent1"/>
              </a:solidFill>
              <a:miter lim="400000"/>
              <a:tailEnd type="oval"/>
            </a:ln>
          </p:spPr>
          <p:txBody>
            <a:bodyPr lIns="35719" tIns="35719" rIns="35719" bIns="35719" anchor="ctr"/>
            <a:lstStyle/>
            <a:p>
              <a:endParaRPr sz="1600"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C05F885-CFD8-2244-B49F-373E9ABBFFD6}"/>
                </a:ext>
              </a:extLst>
            </p:cNvPr>
            <p:cNvSpPr/>
            <p:nvPr/>
          </p:nvSpPr>
          <p:spPr>
            <a:xfrm>
              <a:off x="5434018" y="2665253"/>
              <a:ext cx="1" cy="847570"/>
            </a:xfrm>
            <a:prstGeom prst="line">
              <a:avLst/>
            </a:prstGeom>
            <a:ln w="19050">
              <a:solidFill>
                <a:schemeClr val="accent1"/>
              </a:solidFill>
              <a:miter lim="400000"/>
              <a:tailEnd type="oval"/>
            </a:ln>
          </p:spPr>
          <p:txBody>
            <a:bodyPr lIns="35719" tIns="35719" rIns="35719" bIns="35719" anchor="ctr"/>
            <a:lstStyle/>
            <a:p>
              <a:endParaRPr sz="1600"/>
            </a:p>
          </p:txBody>
        </p:sp>
        <p:pic>
          <p:nvPicPr>
            <p:cNvPr id="8" name="!!image">
              <a:extLst>
                <a:ext uri="{FF2B5EF4-FFF2-40B4-BE49-F238E27FC236}">
                  <a16:creationId xmlns:a16="http://schemas.microsoft.com/office/drawing/2014/main" id="{858A2D0E-0A12-5E4D-ADA6-E0BFDD9E0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5248" y="3449858"/>
              <a:ext cx="577418" cy="545634"/>
            </a:xfrm>
            <a:prstGeom prst="rect">
              <a:avLst/>
            </a:prstGeom>
          </p:spPr>
        </p:pic>
        <p:sp>
          <p:nvSpPr>
            <p:cNvPr id="139" name="Line"/>
            <p:cNvSpPr/>
            <p:nvPr/>
          </p:nvSpPr>
          <p:spPr>
            <a:xfrm>
              <a:off x="3254842" y="3520993"/>
              <a:ext cx="1" cy="847570"/>
            </a:xfrm>
            <a:prstGeom prst="line">
              <a:avLst/>
            </a:prstGeom>
            <a:ln w="19050">
              <a:solidFill>
                <a:schemeClr val="accent1"/>
              </a:solidFill>
              <a:miter lim="400000"/>
              <a:tailEnd type="oval"/>
            </a:ln>
          </p:spPr>
          <p:txBody>
            <a:bodyPr lIns="35719" tIns="35719" rIns="35719" bIns="35719" anchor="ctr"/>
            <a:lstStyle/>
            <a:p>
              <a:endParaRPr sz="1600"/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3AEF3C52-B206-B447-B795-4996BC236FD4}"/>
                </a:ext>
              </a:extLst>
            </p:cNvPr>
            <p:cNvSpPr/>
            <p:nvPr/>
          </p:nvSpPr>
          <p:spPr>
            <a:xfrm flipV="1">
              <a:off x="6407684" y="3434188"/>
              <a:ext cx="12016" cy="847570"/>
            </a:xfrm>
            <a:prstGeom prst="line">
              <a:avLst/>
            </a:prstGeom>
            <a:ln w="19050">
              <a:solidFill>
                <a:schemeClr val="accent1"/>
              </a:solidFill>
              <a:miter lim="400000"/>
              <a:tailEnd type="oval"/>
            </a:ln>
          </p:spPr>
          <p:txBody>
            <a:bodyPr lIns="35719" tIns="35719" rIns="35719" bIns="35719" anchor="ctr"/>
            <a:lstStyle/>
            <a:p>
              <a:endParaRPr sz="1600"/>
            </a:p>
          </p:txBody>
        </p:sp>
        <p:pic>
          <p:nvPicPr>
            <p:cNvPr id="1034" name="!!image" descr="IITB">
              <a:extLst>
                <a:ext uri="{FF2B5EF4-FFF2-40B4-BE49-F238E27FC236}">
                  <a16:creationId xmlns:a16="http://schemas.microsoft.com/office/drawing/2014/main" id="{4D84D641-02D3-6E4F-9E54-65E097B3D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706" y="2797389"/>
              <a:ext cx="800608" cy="56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Line">
              <a:extLst>
                <a:ext uri="{FF2B5EF4-FFF2-40B4-BE49-F238E27FC236}">
                  <a16:creationId xmlns:a16="http://schemas.microsoft.com/office/drawing/2014/main" id="{D2EE6C3A-4B4B-9146-BD9C-B79D65882EBA}"/>
                </a:ext>
              </a:extLst>
            </p:cNvPr>
            <p:cNvSpPr/>
            <p:nvPr/>
          </p:nvSpPr>
          <p:spPr>
            <a:xfrm flipV="1">
              <a:off x="8303625" y="2790042"/>
              <a:ext cx="12016" cy="847570"/>
            </a:xfrm>
            <a:prstGeom prst="line">
              <a:avLst/>
            </a:prstGeom>
            <a:ln w="19050">
              <a:solidFill>
                <a:schemeClr val="accent1"/>
              </a:solidFill>
              <a:miter lim="400000"/>
              <a:tailEnd type="oval"/>
            </a:ln>
          </p:spPr>
          <p:txBody>
            <a:bodyPr lIns="35719" tIns="35719" rIns="35719" bIns="35719" anchor="ctr"/>
            <a:lstStyle/>
            <a:p>
              <a:endParaRPr sz="1600" dirty="0"/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98E0E394-50DE-314A-B967-95B497083F1F}"/>
                </a:ext>
              </a:extLst>
            </p:cNvPr>
            <p:cNvSpPr/>
            <p:nvPr/>
          </p:nvSpPr>
          <p:spPr>
            <a:xfrm>
              <a:off x="10867846" y="1074843"/>
              <a:ext cx="23233" cy="846609"/>
            </a:xfrm>
            <a:prstGeom prst="line">
              <a:avLst/>
            </a:prstGeom>
            <a:ln w="19050">
              <a:solidFill>
                <a:schemeClr val="accent1"/>
              </a:solidFill>
              <a:miter lim="400000"/>
              <a:tailEnd type="oval"/>
            </a:ln>
          </p:spPr>
          <p:txBody>
            <a:bodyPr lIns="35719" tIns="35719" rIns="35719" bIns="35719" anchor="ctr"/>
            <a:lstStyle/>
            <a:p>
              <a:endParaRPr sz="1600"/>
            </a:p>
          </p:txBody>
        </p:sp>
        <p:pic>
          <p:nvPicPr>
            <p:cNvPr id="40" name="Picture 2" descr="WMO – World Meteorological Organization Logo [EPS-PDF] | World  organizations, World meteorological day, Organization">
              <a:extLst>
                <a:ext uri="{FF2B5EF4-FFF2-40B4-BE49-F238E27FC236}">
                  <a16:creationId xmlns:a16="http://schemas.microsoft.com/office/drawing/2014/main" id="{CD567EE2-D3C6-7546-BF7E-A93598288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575" y="2497754"/>
              <a:ext cx="541480" cy="485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16540A-0D0E-6D4A-AC36-96F1A9E06EFD}"/>
                </a:ext>
              </a:extLst>
            </p:cNvPr>
            <p:cNvSpPr txBox="1"/>
            <p:nvPr/>
          </p:nvSpPr>
          <p:spPr>
            <a:xfrm>
              <a:off x="10018713" y="134187"/>
              <a:ext cx="1698266" cy="8842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en-US" sz="1600" dirty="0"/>
                <a:t>IIOE-2 </a:t>
              </a:r>
              <a:r>
                <a:rPr lang="en-US" sz="1600" dirty="0">
                  <a:latin typeface="Helvetica Neue"/>
                  <a:ea typeface="Helvetica Neue"/>
                  <a:cs typeface="Helvetica Neue"/>
                  <a:sym typeface="Helvetica Neue"/>
                </a:rPr>
                <a:t>ECSN</a:t>
              </a:r>
            </a:p>
            <a:p>
              <a:pPr algn="ctr" defTabSz="410751" hangingPunct="0"/>
              <a:r>
                <a:rPr lang="en-US" sz="1600" dirty="0"/>
                <a:t>Secretary</a:t>
              </a:r>
            </a:p>
            <a:p>
              <a:pPr algn="ctr" defTabSz="410751" hangingPunct="0"/>
              <a:r>
                <a:rPr lang="en-US" sz="1600" dirty="0">
                  <a:latin typeface="Helvetica Neue"/>
                  <a:ea typeface="Helvetica Neue"/>
                  <a:cs typeface="Helvetica Neue"/>
                  <a:sym typeface="Helvetica Neue"/>
                </a:rPr>
                <a:t>2022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881E547-354C-EE40-900B-B23ECA2EE8C0}"/>
                </a:ext>
              </a:extLst>
            </p:cNvPr>
            <p:cNvSpPr txBox="1"/>
            <p:nvPr/>
          </p:nvSpPr>
          <p:spPr>
            <a:xfrm>
              <a:off x="9307343" y="4656479"/>
              <a:ext cx="1698266" cy="8842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en-US" sz="1600" dirty="0" err="1"/>
                <a:t>Kedarkanta</a:t>
              </a:r>
              <a:r>
                <a:rPr lang="en-US" sz="1600" dirty="0"/>
                <a:t> #12500 ft</a:t>
              </a:r>
            </a:p>
            <a:p>
              <a:pPr algn="ctr" defTabSz="410751" hangingPunct="0"/>
              <a:r>
                <a:rPr lang="en-US" sz="1600" dirty="0">
                  <a:latin typeface="Helvetica Neue"/>
                  <a:ea typeface="Helvetica Neue"/>
                  <a:cs typeface="Helvetica Neue"/>
                  <a:sym typeface="Helvetica Neue"/>
                </a:rPr>
                <a:t>2021</a:t>
              </a:r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8B0D0D64-CDEF-CA4A-A92E-A70810977C92}"/>
                </a:ext>
              </a:extLst>
            </p:cNvPr>
            <p:cNvSpPr/>
            <p:nvPr/>
          </p:nvSpPr>
          <p:spPr>
            <a:xfrm flipH="1">
              <a:off x="9218312" y="1621438"/>
              <a:ext cx="19190" cy="847570"/>
            </a:xfrm>
            <a:prstGeom prst="line">
              <a:avLst/>
            </a:prstGeom>
            <a:ln w="19050">
              <a:solidFill>
                <a:schemeClr val="accent1"/>
              </a:solidFill>
              <a:miter lim="400000"/>
              <a:tailEnd type="oval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7BD25A-5D6C-574C-B460-464F3F4CE9DA}"/>
                </a:ext>
              </a:extLst>
            </p:cNvPr>
            <p:cNvSpPr txBox="1"/>
            <p:nvPr/>
          </p:nvSpPr>
          <p:spPr>
            <a:xfrm>
              <a:off x="8436987" y="786108"/>
              <a:ext cx="1615688" cy="8842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en-US" sz="1600" dirty="0"/>
                <a:t>ECSN core-committee</a:t>
              </a:r>
            </a:p>
            <a:p>
              <a:pPr algn="ctr" defTabSz="410751" hangingPunct="0"/>
              <a:r>
                <a:rPr lang="en-US" sz="1600" dirty="0"/>
                <a:t>2020</a:t>
              </a:r>
              <a:endParaRPr lang="en-US" sz="16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7" name="Picture 2" descr="International Indian Ocean Expedition-2 - Home | Facebook">
              <a:extLst>
                <a:ext uri="{FF2B5EF4-FFF2-40B4-BE49-F238E27FC236}">
                  <a16:creationId xmlns:a16="http://schemas.microsoft.com/office/drawing/2014/main" id="{F0C2538F-00F1-BD4D-BAE2-0C3EDA8CE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0717" y="2194849"/>
              <a:ext cx="649326" cy="574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9041FF-2ED7-2644-9DE8-CC3D75A96CB0}"/>
                </a:ext>
              </a:extLst>
            </p:cNvPr>
            <p:cNvSpPr txBox="1"/>
            <p:nvPr/>
          </p:nvSpPr>
          <p:spPr>
            <a:xfrm>
              <a:off x="7378590" y="3657885"/>
              <a:ext cx="1839453" cy="1421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en-US" sz="1600" dirty="0"/>
                <a:t>Adjunct </a:t>
              </a:r>
              <a:r>
                <a:rPr lang="en-US" sz="1600" dirty="0" err="1"/>
                <a:t>Faculty,Regional</a:t>
              </a:r>
              <a:r>
                <a:rPr lang="en-US" sz="1600" dirty="0"/>
                <a:t> Centre WMO, India</a:t>
              </a:r>
            </a:p>
            <a:p>
              <a:pPr algn="ctr" defTabSz="410751" hangingPunct="0"/>
              <a:r>
                <a:rPr lang="en-US" sz="1600" dirty="0">
                  <a:latin typeface="Helvetica Neue"/>
                  <a:ea typeface="Helvetica Neue"/>
                  <a:cs typeface="Helvetica Neue"/>
                  <a:sym typeface="Helvetica Neue"/>
                </a:rPr>
                <a:t>2019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FF75B4-1E3D-CD40-BAC5-3D460B53E232}"/>
                </a:ext>
              </a:extLst>
            </p:cNvPr>
            <p:cNvSpPr txBox="1"/>
            <p:nvPr/>
          </p:nvSpPr>
          <p:spPr>
            <a:xfrm>
              <a:off x="6499152" y="1365579"/>
              <a:ext cx="1091655" cy="61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en-US" sz="1600" dirty="0"/>
                <a:t>PhD 2018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3D07C4-AB99-2C44-968D-BB1CFB8A8777}"/>
                </a:ext>
              </a:extLst>
            </p:cNvPr>
            <p:cNvSpPr txBox="1"/>
            <p:nvPr/>
          </p:nvSpPr>
          <p:spPr>
            <a:xfrm>
              <a:off x="5787899" y="4318798"/>
              <a:ext cx="1142259" cy="61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en-US" sz="1600" dirty="0"/>
                <a:t>Scientist</a:t>
              </a:r>
            </a:p>
            <a:p>
              <a:pPr algn="ctr" defTabSz="410751" hangingPunct="0"/>
              <a:r>
                <a:rPr lang="en-US" sz="1600" dirty="0"/>
                <a:t>2015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79A700-54E7-F640-89DD-94EF1F608F29}"/>
                </a:ext>
              </a:extLst>
            </p:cNvPr>
            <p:cNvSpPr txBox="1"/>
            <p:nvPr/>
          </p:nvSpPr>
          <p:spPr>
            <a:xfrm>
              <a:off x="4510774" y="1999417"/>
              <a:ext cx="1745485" cy="61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en-US" sz="1600" dirty="0"/>
                <a:t>Trainee Scientist </a:t>
              </a:r>
              <a:r>
                <a:rPr lang="en-US" sz="1600" dirty="0">
                  <a:latin typeface="Helvetica Neue"/>
                  <a:ea typeface="Helvetica Neue"/>
                  <a:cs typeface="Helvetica Neue"/>
                  <a:sym typeface="Helvetica Neue"/>
                </a:rPr>
                <a:t>2013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297ED9-0A1B-DB4F-9698-E24683FB23A9}"/>
                </a:ext>
              </a:extLst>
            </p:cNvPr>
            <p:cNvSpPr txBox="1"/>
            <p:nvPr/>
          </p:nvSpPr>
          <p:spPr>
            <a:xfrm>
              <a:off x="3720097" y="4973841"/>
              <a:ext cx="1398272" cy="61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en-US" sz="1600" dirty="0" err="1">
                  <a:latin typeface="Helvetica Neue"/>
                  <a:ea typeface="Helvetica Neue"/>
                  <a:cs typeface="Helvetica Neue"/>
                  <a:sym typeface="Helvetica Neue"/>
                </a:rPr>
                <a:t>B.Tech</a:t>
              </a:r>
              <a:r>
                <a:rPr lang="en-US" sz="1600" dirty="0">
                  <a:latin typeface="Helvetica Neue"/>
                  <a:ea typeface="Helvetica Neue"/>
                  <a:cs typeface="Helvetica Neue"/>
                  <a:sym typeface="Helvetica Neue"/>
                </a:rPr>
                <a:t> (CE)</a:t>
              </a:r>
              <a:endParaRPr lang="en-US" sz="1600" dirty="0"/>
            </a:p>
            <a:p>
              <a:pPr algn="ctr" defTabSz="410751" hangingPunct="0"/>
              <a:r>
                <a:rPr lang="en-US" sz="1600" dirty="0">
                  <a:latin typeface="Helvetica Neue"/>
                  <a:ea typeface="Helvetica Neue"/>
                  <a:cs typeface="Helvetica Neue"/>
                  <a:sym typeface="Helvetica Neue"/>
                </a:rPr>
                <a:t>2013</a:t>
              </a:r>
            </a:p>
          </p:txBody>
        </p:sp>
        <p:pic>
          <p:nvPicPr>
            <p:cNvPr id="1026" name="Picture 2" descr="Taj Mahal - Round Glass art | wall-art.com">
              <a:extLst>
                <a:ext uri="{FF2B5EF4-FFF2-40B4-BE49-F238E27FC236}">
                  <a16:creationId xmlns:a16="http://schemas.microsoft.com/office/drawing/2014/main" id="{612DF425-47E4-6B46-BB6F-DADD313C9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689" y="2259373"/>
              <a:ext cx="1261619" cy="12616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 descr="School girl">
              <a:extLst>
                <a:ext uri="{FF2B5EF4-FFF2-40B4-BE49-F238E27FC236}">
                  <a16:creationId xmlns:a16="http://schemas.microsoft.com/office/drawing/2014/main" id="{CFF32396-20EF-C84D-8B38-86FBFEBE5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88769" y="4035513"/>
              <a:ext cx="564101" cy="564101"/>
            </a:xfrm>
            <a:prstGeom prst="rect">
              <a:avLst/>
            </a:prstGeom>
          </p:spPr>
        </p:pic>
        <p:pic>
          <p:nvPicPr>
            <p:cNvPr id="10" name="Graphic 9" descr="Hike">
              <a:extLst>
                <a:ext uri="{FF2B5EF4-FFF2-40B4-BE49-F238E27FC236}">
                  <a16:creationId xmlns:a16="http://schemas.microsoft.com/office/drawing/2014/main" id="{9FED6DA0-7D1C-9446-8302-4600D4A5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4120" y="1818419"/>
              <a:ext cx="524711" cy="524711"/>
            </a:xfrm>
            <a:prstGeom prst="rect">
              <a:avLst/>
            </a:prstGeom>
          </p:spPr>
        </p:pic>
        <p:pic>
          <p:nvPicPr>
            <p:cNvPr id="37" name="!!image">
              <a:extLst>
                <a:ext uri="{FF2B5EF4-FFF2-40B4-BE49-F238E27FC236}">
                  <a16:creationId xmlns:a16="http://schemas.microsoft.com/office/drawing/2014/main" id="{5BE36E82-8F2E-BF48-BEB6-48F9C3E24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0331" y="3105037"/>
              <a:ext cx="567545" cy="545634"/>
            </a:xfrm>
            <a:prstGeom prst="rect">
              <a:avLst/>
            </a:prstGeom>
          </p:spPr>
        </p:pic>
        <p:pic>
          <p:nvPicPr>
            <p:cNvPr id="39" name="Picture 2" descr="International Indian Ocean Expedition-2 - Home | Facebook">
              <a:extLst>
                <a:ext uri="{FF2B5EF4-FFF2-40B4-BE49-F238E27FC236}">
                  <a16:creationId xmlns:a16="http://schemas.microsoft.com/office/drawing/2014/main" id="{BEA7F1B2-E665-CD48-A718-D7B3B95A3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9395" y="1634366"/>
              <a:ext cx="649326" cy="574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517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96581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139" name="Line"/>
          <p:cNvSpPr/>
          <p:nvPr/>
        </p:nvSpPr>
        <p:spPr>
          <a:xfrm>
            <a:off x="3254842" y="3520993"/>
            <a:ext cx="1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pic>
        <p:nvPicPr>
          <p:cNvPr id="7" name="Graphic 6" descr="School girl">
            <a:extLst>
              <a:ext uri="{FF2B5EF4-FFF2-40B4-BE49-F238E27FC236}">
                <a16:creationId xmlns:a16="http://schemas.microsoft.com/office/drawing/2014/main" id="{F2EC84D6-669D-3A4F-85DD-7F3E0388D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8769" y="4035513"/>
            <a:ext cx="564101" cy="564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906B8-B0F5-1C41-ACB9-F3A0518D95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594" r="44853"/>
          <a:stretch/>
        </p:blipFill>
        <p:spPr>
          <a:xfrm rot="5400000">
            <a:off x="2779487" y="2363221"/>
            <a:ext cx="982662" cy="12988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697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D9D026-5FDF-E94A-B0CA-CE1D2696F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51"/>
          <a:stretch/>
        </p:blipFill>
        <p:spPr>
          <a:xfrm rot="5400000">
            <a:off x="2666999" y="534498"/>
            <a:ext cx="6858000" cy="57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1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139" name="Line"/>
          <p:cNvSpPr/>
          <p:nvPr/>
        </p:nvSpPr>
        <p:spPr>
          <a:xfrm>
            <a:off x="3254842" y="3520993"/>
            <a:ext cx="1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pic>
        <p:nvPicPr>
          <p:cNvPr id="7" name="Graphic 6" descr="School girl">
            <a:extLst>
              <a:ext uri="{FF2B5EF4-FFF2-40B4-BE49-F238E27FC236}">
                <a16:creationId xmlns:a16="http://schemas.microsoft.com/office/drawing/2014/main" id="{F2EC84D6-669D-3A4F-85DD-7F3E0388D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8769" y="4035513"/>
            <a:ext cx="564101" cy="564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906B8-B0F5-1C41-ACB9-F3A0518D95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594" r="44853"/>
          <a:stretch/>
        </p:blipFill>
        <p:spPr>
          <a:xfrm rot="5400000">
            <a:off x="2779487" y="2363221"/>
            <a:ext cx="982662" cy="12988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094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E25AEC17-D3B5-1C49-91B3-C4FB7EEB2329}"/>
              </a:ext>
            </a:extLst>
          </p:cNvPr>
          <p:cNvSpPr/>
          <p:nvPr/>
        </p:nvSpPr>
        <p:spPr>
          <a:xfrm flipV="1">
            <a:off x="4471740" y="4157466"/>
            <a:ext cx="12016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pic>
        <p:nvPicPr>
          <p:cNvPr id="1032" name="Picture 8" descr="Graduation Hat Png Icon , Png Download - Graduation Cap Icon Png,  Transparent Png - vhv">
            <a:extLst>
              <a:ext uri="{FF2B5EF4-FFF2-40B4-BE49-F238E27FC236}">
                <a16:creationId xmlns:a16="http://schemas.microsoft.com/office/drawing/2014/main" id="{196532A0-349E-C942-BFCE-DDAC6616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039" y="3880788"/>
            <a:ext cx="731431" cy="38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297ED9-0A1B-DB4F-9698-E24683FB23A9}"/>
              </a:ext>
            </a:extLst>
          </p:cNvPr>
          <p:cNvSpPr txBox="1"/>
          <p:nvPr/>
        </p:nvSpPr>
        <p:spPr>
          <a:xfrm>
            <a:off x="3720097" y="4973841"/>
            <a:ext cx="1398272" cy="61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B.Tech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(CE)</a:t>
            </a:r>
            <a:endParaRPr lang="en-US" sz="1600" dirty="0"/>
          </a:p>
          <a:p>
            <a:pPr algn="ctr" defTabSz="410751" hangingPunct="0"/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3723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3C05F885-CFD8-2244-B49F-373E9ABBFFD6}"/>
              </a:ext>
            </a:extLst>
          </p:cNvPr>
          <p:cNvSpPr/>
          <p:nvPr/>
        </p:nvSpPr>
        <p:spPr>
          <a:xfrm>
            <a:off x="5434018" y="2665253"/>
            <a:ext cx="1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A2D0E-0A12-5E4D-ADA6-E0BFDD9E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247" y="3449858"/>
            <a:ext cx="652651" cy="54563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379A700-54E7-F640-89DD-94EF1F608F29}"/>
              </a:ext>
            </a:extLst>
          </p:cNvPr>
          <p:cNvSpPr txBox="1"/>
          <p:nvPr/>
        </p:nvSpPr>
        <p:spPr>
          <a:xfrm>
            <a:off x="4510774" y="1999417"/>
            <a:ext cx="1745485" cy="61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Trainee Scientist </a:t>
            </a: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35213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3AEF3C52-B206-B447-B795-4996BC236FD4}"/>
              </a:ext>
            </a:extLst>
          </p:cNvPr>
          <p:cNvSpPr/>
          <p:nvPr/>
        </p:nvSpPr>
        <p:spPr>
          <a:xfrm flipV="1">
            <a:off x="6407684" y="3434188"/>
            <a:ext cx="12016" cy="84757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3D07C4-AB99-2C44-968D-BB1CFB8A8777}"/>
              </a:ext>
            </a:extLst>
          </p:cNvPr>
          <p:cNvSpPr txBox="1"/>
          <p:nvPr/>
        </p:nvSpPr>
        <p:spPr>
          <a:xfrm>
            <a:off x="5787899" y="4318798"/>
            <a:ext cx="1142259" cy="61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Scientist</a:t>
            </a:r>
          </a:p>
          <a:p>
            <a:pPr algn="ctr" defTabSz="410751" hangingPunct="0"/>
            <a:r>
              <a:rPr lang="en-US" sz="1600" dirty="0"/>
              <a:t>2015 </a:t>
            </a:r>
          </a:p>
        </p:txBody>
      </p:sp>
      <p:pic>
        <p:nvPicPr>
          <p:cNvPr id="7" name="!!image">
            <a:extLst>
              <a:ext uri="{FF2B5EF4-FFF2-40B4-BE49-F238E27FC236}">
                <a16:creationId xmlns:a16="http://schemas.microsoft.com/office/drawing/2014/main" id="{742058E8-1E6D-CE4E-BE9C-CB2036AC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331" y="3105037"/>
            <a:ext cx="567545" cy="5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4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8EC41-05C6-CA47-BF6E-D411F320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5" y="3759426"/>
            <a:ext cx="1744199" cy="174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B2D99-E502-AF48-B36C-AF0989D14F95}"/>
              </a:ext>
            </a:extLst>
          </p:cNvPr>
          <p:cNvSpPr txBox="1"/>
          <p:nvPr/>
        </p:nvSpPr>
        <p:spPr>
          <a:xfrm>
            <a:off x="475021" y="5589588"/>
            <a:ext cx="2685106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sym typeface="Helvetica Neue"/>
              </a:rPr>
              <a:t>Aditi Modi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(~8 years and counting</a:t>
            </a:r>
          </a:p>
          <a:p>
            <a:pPr algn="ctr" defTabSz="410751" hangingPunct="0">
              <a:tabLst>
                <a:tab pos="337084" algn="l"/>
              </a:tabLst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@Climate Scientist)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  <a:sym typeface="Helvetica Neue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2773032" y="1921451"/>
            <a:ext cx="8118047" cy="2621298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43A686E-30A5-FC42-8F6F-D1ADE5E2AF50}"/>
              </a:ext>
            </a:extLst>
          </p:cNvPr>
          <p:cNvSpPr/>
          <p:nvPr/>
        </p:nvSpPr>
        <p:spPr>
          <a:xfrm>
            <a:off x="7098367" y="1991462"/>
            <a:ext cx="23233" cy="846609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endParaRPr sz="1600"/>
          </a:p>
        </p:txBody>
      </p:sp>
      <p:pic>
        <p:nvPicPr>
          <p:cNvPr id="1034" name="Picture 10" descr="IITB">
            <a:extLst>
              <a:ext uri="{FF2B5EF4-FFF2-40B4-BE49-F238E27FC236}">
                <a16:creationId xmlns:a16="http://schemas.microsoft.com/office/drawing/2014/main" id="{4D84D641-02D3-6E4F-9E54-65E097B3D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706" y="2797389"/>
            <a:ext cx="800608" cy="5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DFF75B4-1E3D-CD40-BAC5-3D460B53E232}"/>
              </a:ext>
            </a:extLst>
          </p:cNvPr>
          <p:cNvSpPr txBox="1"/>
          <p:nvPr/>
        </p:nvSpPr>
        <p:spPr>
          <a:xfrm>
            <a:off x="6499152" y="1365579"/>
            <a:ext cx="1091655" cy="61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00" dirty="0"/>
              <a:t>PhD 2018 </a:t>
            </a:r>
          </a:p>
        </p:txBody>
      </p:sp>
    </p:spTree>
    <p:extLst>
      <p:ext uri="{BB962C8B-B14F-4D97-AF65-F5344CB8AC3E}">
        <p14:creationId xmlns:p14="http://schemas.microsoft.com/office/powerpoint/2010/main" val="173765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{689523B9-247A-7348-B744-B0416F77B907}tf10001073_mac</Template>
  <TotalTime>3139</TotalTime>
  <Words>278</Words>
  <Application>Microsoft Macintosh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Futura Medium</vt:lpstr>
      <vt:lpstr>Helvetica Neue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Modi</dc:creator>
  <cp:lastModifiedBy>Aditi Modi</cp:lastModifiedBy>
  <cp:revision>213</cp:revision>
  <dcterms:created xsi:type="dcterms:W3CDTF">2021-11-30T08:25:23Z</dcterms:created>
  <dcterms:modified xsi:type="dcterms:W3CDTF">2024-05-15T19:22:53Z</dcterms:modified>
</cp:coreProperties>
</file>